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5193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673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619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668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428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7358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966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544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078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842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5814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7DC1-CACD-45E4-A45F-4466DDD6B933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6C4B-07DC-4717-A1C0-66B90EE6D034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216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10335491" y="3270827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10931237" y="3456707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11263746" y="2954482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7670801" y="2065481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8003310" y="1271153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 rot="1599728">
            <a:off x="7353448" y="1857052"/>
            <a:ext cx="1964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" panose="02040604050505020304" pitchFamily="18" charset="0"/>
              </a:rPr>
              <a:t>Школа №1</a:t>
            </a:r>
            <a:endParaRPr lang="be-BY" sz="1000" dirty="0">
              <a:latin typeface="Century" panose="02040604050505020304" pitchFamily="18" charset="0"/>
            </a:endParaRPr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5389277" y="412169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>
            <a:off x="3669146" y="1306941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8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7532256" y="5769260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9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9934566" y="2531001"/>
            <a:ext cx="332509" cy="31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276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47" y="624542"/>
            <a:ext cx="4391314" cy="58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906" y="642048"/>
            <a:ext cx="8042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Первые общежития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018" y="2135094"/>
            <a:ext cx="10290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Накануне 41-й годовщины Октябрьской революции была одержана первая победа: сданы в эксплуатацию 8 общежитий на 70 мест каждое. В комнатах, рассчитанных на четверых, было тесновато. В них заселялись, как минимум, пять человек. Тем не менее для молодых рабочих это были светлые времена. Им было с чем сравнивать. На первых порах трудовой десант ютился у местных сельчан. Ночевать рабочим приходилось за арендную плату в деревянных избах или на сеновале, где другой раз устраивались на ночлег по 10-12 человек. Быстровозводимые общежития избавили </a:t>
            </a:r>
            <a:r>
              <a:rPr lang="ru-RU" dirty="0" err="1"/>
              <a:t>первостроителей</a:t>
            </a:r>
            <a:r>
              <a:rPr lang="ru-RU" dirty="0"/>
              <a:t> от множества неудобств. Улучшение жилищных и бытовых условий вселяло в них новые силы, облегчало решение различных социальных и общественно-политических задач.</a:t>
            </a:r>
            <a:endParaRPr lang="be-BY" dirty="0"/>
          </a:p>
          <a:p>
            <a:pPr fontAlgn="base"/>
            <a:r>
              <a:rPr lang="ru-RU" dirty="0"/>
              <a:t>До наших дней сохранилась лишь 2 здания. Одно из них изменилось практически до неузнаваемости, в одном из них  сегодня соседствуют ветлечебница и торговые точки по продаже стройматериалов. </a:t>
            </a:r>
            <a:endParaRPr lang="be-BY" dirty="0"/>
          </a:p>
        </p:txBody>
      </p:sp>
      <p:pic>
        <p:nvPicPr>
          <p:cNvPr id="8" name="Рисунок 7" descr="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057" y="163939"/>
            <a:ext cx="4049827" cy="19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43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704487"/>
            <a:ext cx="3337198" cy="59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906" y="642048"/>
            <a:ext cx="8042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ПЕРВАЯ ШКОЛА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018" y="2240824"/>
            <a:ext cx="1029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Средняя школа №1 практически ровесник Новополоцка. Датой рождения школы считается 7 сентября 1959 года, когда здесь прозвучал первый звонок. За два дня до этого события трехэтажное здание школы, рассчитанное по проекту на 520 учащихся, сдали в эксплуатацию. Это было первое учебное учреждение «</a:t>
            </a:r>
            <a:r>
              <a:rPr lang="ru-RU" dirty="0" err="1"/>
              <a:t>Нефтестроя</a:t>
            </a:r>
            <a:r>
              <a:rPr lang="ru-RU" dirty="0"/>
              <a:t>», которое в то время называлось СШ № 10 г. Полоцка. </a:t>
            </a:r>
            <a:endParaRPr lang="be-BY" dirty="0"/>
          </a:p>
          <a:p>
            <a:pPr fontAlgn="base"/>
            <a:r>
              <a:rPr lang="ru-RU" dirty="0"/>
              <a:t>За парты сели 220 учеников. Среди них было много детей из таких окрестных деревень, как Слобода, </a:t>
            </a:r>
            <a:r>
              <a:rPr lang="ru-RU" dirty="0" err="1"/>
              <a:t>Середома</a:t>
            </a:r>
            <a:r>
              <a:rPr lang="ru-RU" dirty="0"/>
              <a:t>, Плаксы, </a:t>
            </a:r>
            <a:r>
              <a:rPr lang="ru-RU" dirty="0" err="1"/>
              <a:t>Подкастельцы</a:t>
            </a:r>
            <a:r>
              <a:rPr lang="ru-RU" dirty="0"/>
              <a:t>, Новый Двор, </a:t>
            </a:r>
            <a:r>
              <a:rPr lang="ru-RU" dirty="0" err="1"/>
              <a:t>Банонь</a:t>
            </a:r>
            <a:r>
              <a:rPr lang="ru-RU" dirty="0"/>
              <a:t>, </a:t>
            </a:r>
            <a:r>
              <a:rPr lang="ru-RU" dirty="0" err="1"/>
              <a:t>Залюхово</a:t>
            </a:r>
            <a:r>
              <a:rPr lang="ru-RU" dirty="0"/>
              <a:t>, </a:t>
            </a:r>
            <a:r>
              <a:rPr lang="ru-RU" dirty="0" err="1"/>
              <a:t>Шнитки</a:t>
            </a:r>
            <a:r>
              <a:rPr lang="ru-RU" dirty="0"/>
              <a:t>, </a:t>
            </a:r>
            <a:r>
              <a:rPr lang="ru-RU" dirty="0" err="1"/>
              <a:t>Ропно</a:t>
            </a:r>
            <a:r>
              <a:rPr lang="ru-RU" dirty="0"/>
              <a:t>, Коптево, </a:t>
            </a:r>
            <a:r>
              <a:rPr lang="ru-RU" dirty="0" err="1"/>
              <a:t>Гвоздово</a:t>
            </a:r>
            <a:r>
              <a:rPr lang="ru-RU" dirty="0"/>
              <a:t>, Охотница (деревни, которые будут снесены под строительство города). Их наставниками стали 18 педагогов. Вместе с ребятами учителя немало потрудились над благоустройством прилегающей к школе территории, высадили первые деревья и кустарники. В июне 1961 года 11 учащихся получили первые аттестаты о среднем образовании.</a:t>
            </a:r>
            <a:endParaRPr lang="be-BY" dirty="0"/>
          </a:p>
          <a:p>
            <a:pPr fontAlgn="base"/>
            <a:r>
              <a:rPr lang="ru-RU" dirty="0"/>
              <a:t>Первым  директором был назначен </a:t>
            </a:r>
            <a:r>
              <a:rPr lang="ru-RU" b="1" dirty="0"/>
              <a:t>Лев Иванович </a:t>
            </a:r>
            <a:r>
              <a:rPr lang="ru-RU" b="1" dirty="0" err="1"/>
              <a:t>Бронский</a:t>
            </a:r>
            <a:r>
              <a:rPr lang="ru-RU" dirty="0"/>
              <a:t>.</a:t>
            </a:r>
            <a:endParaRPr lang="be-BY" dirty="0"/>
          </a:p>
        </p:txBody>
      </p:sp>
      <p:pic>
        <p:nvPicPr>
          <p:cNvPr id="7" name="Рисунок 6" descr="http://www.novaya.by/wp-content/uploads/2018/04/srednjaja-shkola-%E2%84%961-Novopolock-1-_.jpg"/>
          <p:cNvPicPr/>
          <p:nvPr/>
        </p:nvPicPr>
        <p:blipFill>
          <a:blip r:embed="rId3"/>
          <a:srcRect b="7639"/>
          <a:stretch>
            <a:fillRect/>
          </a:stretch>
        </p:blipFill>
        <p:spPr bwMode="auto">
          <a:xfrm>
            <a:off x="8109863" y="94251"/>
            <a:ext cx="3717234" cy="2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50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6" y="353290"/>
            <a:ext cx="4539095" cy="60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4357" y="37564"/>
            <a:ext cx="8042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МЕМОРИАЛЬНЫЙ КОМПЛЕКС «ПЕРВАЯ ПАЛАТКА»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2701" y="2226950"/>
            <a:ext cx="102903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Согласно постановлению Совета Министров СССР от 09 июля 1954 года, недалеко от </a:t>
            </a:r>
            <a:r>
              <a:rPr lang="ru-RU" sz="1700" dirty="0" err="1"/>
              <a:t>г.Полоцка</a:t>
            </a:r>
            <a:r>
              <a:rPr lang="ru-RU" sz="1700" dirty="0"/>
              <a:t> в 1958 году 7 июня началось строительство первенца белорусской нефтехимии – полоцкого нефтеперерабатывающего завода (сейчас ОАО «</a:t>
            </a:r>
            <a:r>
              <a:rPr lang="ru-RU" sz="1700" dirty="0" err="1"/>
              <a:t>Нафтан</a:t>
            </a:r>
            <a:r>
              <a:rPr lang="ru-RU" sz="1700" dirty="0"/>
              <a:t>»). 7 июля 1958  не левом берегу  Западной Двины возле деревни Слобода высадился первый отряд строителей-энтузиастов, посланников всех республик СССР. Здесь, как из-под земли, вырос палаточный городок. Сейчас на его месте построен мемориальный комплекс (</a:t>
            </a:r>
            <a:r>
              <a:rPr lang="ru-RU" sz="1700" dirty="0" err="1"/>
              <a:t>ул.Молодежная</a:t>
            </a:r>
            <a:r>
              <a:rPr lang="ru-RU" sz="1700" dirty="0"/>
              <a:t>, около д.№ 5), установленный в 1968 году, реконструированный в 1973 и 2002 годах. Авторы: </a:t>
            </a:r>
            <a:r>
              <a:rPr lang="ru-RU" sz="1700" dirty="0" err="1"/>
              <a:t>А.Т.Коротков</a:t>
            </a:r>
            <a:r>
              <a:rPr lang="ru-RU" sz="1700" dirty="0"/>
              <a:t>, </a:t>
            </a:r>
            <a:r>
              <a:rPr lang="ru-RU" sz="1700" dirty="0" err="1"/>
              <a:t>В.М.Лукьянов</a:t>
            </a:r>
            <a:r>
              <a:rPr lang="ru-RU" sz="1700" dirty="0"/>
              <a:t>, М.М. Шлеймович.</a:t>
            </a:r>
            <a:endParaRPr lang="be-BY" sz="1700" dirty="0"/>
          </a:p>
          <a:p>
            <a:r>
              <a:rPr lang="ru-RU" sz="1700" dirty="0"/>
              <a:t>В состав  комплекса входят  мемориальные доски в честь почетных  </a:t>
            </a:r>
            <a:r>
              <a:rPr lang="ru-RU" sz="1700" dirty="0" err="1"/>
              <a:t>новополочан</a:t>
            </a:r>
            <a:r>
              <a:rPr lang="ru-RU" sz="1700" dirty="0"/>
              <a:t>.</a:t>
            </a:r>
            <a:endParaRPr lang="be-BY" sz="1700" dirty="0"/>
          </a:p>
          <a:p>
            <a:pPr fontAlgn="base"/>
            <a:r>
              <a:rPr lang="ru-RU" sz="1700" dirty="0"/>
              <a:t>Одна из составляющих комплекса – скромный памятник, в котором угадываются очертания палатки. Это дань уважения трудовому подвигу, совершенному </a:t>
            </a:r>
            <a:r>
              <a:rPr lang="ru-RU" sz="1700" dirty="0" err="1"/>
              <a:t>первостроителями</a:t>
            </a:r>
            <a:r>
              <a:rPr lang="ru-RU" sz="1700" dirty="0"/>
              <a:t> во имя нашего города. Память о судьбах, которые стали частью летописи Новополоцка. Поклон невероятному энтузиазму, целеустремленности, профессионализму и жизнелюбию людей труда.</a:t>
            </a:r>
            <a:endParaRPr lang="be-BY" sz="1700" dirty="0"/>
          </a:p>
        </p:txBody>
      </p:sp>
      <p:pic>
        <p:nvPicPr>
          <p:cNvPr id="8" name="Рисунок 7" descr="http://www.novaya.by/wp-content/uploads/2018/01/pervaja-palatka-Novopolock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8456" y="94251"/>
            <a:ext cx="3345366" cy="213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11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4357" y="776228"/>
            <a:ext cx="8042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Улица 1-я Линия, 10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3847" y="2278666"/>
            <a:ext cx="10290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Водоснабжение – один из важнейших элементов комфорта, без которого трудно представить жизнь города. В 1958 году, начиная с 18 сентября, все участники стройки следили за строительством первой водонапорной башни Пионерного городка. Она поднялась на высоту 26 метров. Башня была введена в эксплуатацию в начале 1959 года.</a:t>
            </a:r>
            <a:endParaRPr lang="be-BY" dirty="0"/>
          </a:p>
          <a:p>
            <a:pPr fontAlgn="base"/>
            <a:r>
              <a:rPr lang="ru-RU" dirty="0"/>
              <a:t>Сегодня на месте сборно-щитовых общежитий выросли многоэтажки, а рядом с ними, там,  где стояла водонапорная башня, – православный храм в честь иконы Божией Матери «Нечаянная Радость». Проектирование церкви начиналось еще в девяностых. 3 сентября 2008 года на стройплощадке был вбит первый колышек. 16 февраля 2012-го в честь окончания основного этапа строительства первого большого храма в Новополоцке архиепископ Полоцкий и </a:t>
            </a:r>
            <a:r>
              <a:rPr lang="ru-RU" dirty="0" err="1"/>
              <a:t>Глубокский</a:t>
            </a:r>
            <a:r>
              <a:rPr lang="ru-RU" dirty="0"/>
              <a:t> Феодосий провел в стенах новой святыни богослужение.</a:t>
            </a:r>
            <a:endParaRPr lang="be-BY" dirty="0"/>
          </a:p>
        </p:txBody>
      </p:sp>
      <p:pic>
        <p:nvPicPr>
          <p:cNvPr id="7" name="Рисунок 6" descr="http://www.novaya.by/wp-content/uploads/2018/03/ul.1-ja-Linija-Novopolo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598" y="183413"/>
            <a:ext cx="3353176" cy="20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70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½Ð¾Ð²Ð¾Ð¿Ð¾Ð»Ð¾ÑÐºÐ¸Ð¹ Ð³Ð¾ÑÑÐ´Ð°ÑÑÑÐ²ÐµÐ½Ð½ÑÐ¹ Ð¿Ð¾Ð»Ð¸ÑÐµÑÐ½Ð¸ÑÐµÑÐºÐ¸Ð¹ ÐºÐ¾Ð»Ð»ÐµÐ´Ð¶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7" y="720489"/>
            <a:ext cx="8646828" cy="57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TextBox 6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1329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36" y="835572"/>
            <a:ext cx="6201102" cy="53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1491" y="-88447"/>
            <a:ext cx="8042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be-BY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ПАМЯТНИК-ГОРЕЛЬЕФ А. А. КТАТОРОВУ</a:t>
            </a:r>
            <a:endParaRPr kumimoji="0" lang="be-BY" altLang="be-BY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altLang="be-BY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0218" y="1686827"/>
            <a:ext cx="10086975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Памятный горельеф на повороте с Молодежной в сторону 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промзоны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 в 1993 году.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скульптор Лев 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Оганов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 Александрович 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Ктаторов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(1919-1974гг.) 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первый директор Полоцкого нефтеперерабатывающего завода (сейчас ОАО 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Нафтан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в 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г.Хвалынске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Саратовской области. В 1941 году окончил Московский государственный институт нефти и газа имени Губкина, после чего всю свою деятельность, более за 30 лет, посвятил нефтеперерабатывающей промышленности.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1958 года </a:t>
            </a:r>
            <a:r>
              <a:rPr kumimoji="0" lang="ru-RU" altLang="be-BY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А.А.Ктаторов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работал заместителем председателя Совета народного хозяйства БССР, потом 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первым заместителем Министра нефтеперерабатывающей и нефтехимической промышленности СССР.</a:t>
            </a:r>
            <a:endParaRPr kumimoji="0" lang="be-BY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заслуги перед отечеством был награжден орденом Ленина, орденом Трудового Красного Знамени, орденом Знак Отличия и многими медалями.</a:t>
            </a:r>
            <a:endParaRPr kumimoji="0" lang="ru-RU" alt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TextBox 7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pic>
        <p:nvPicPr>
          <p:cNvPr id="1025" name="Рисунок 1" descr="http://www.novaya.by/wp-content/uploads/2018/04/%D0%B1%D0%B0%D1%80%D0%B5%D0%BB%D1%8C%D0%B5%D1%84-%D0%9A%D1%82%D0%B0%D1%82%D0%BE%D1%80%D0%BE%D0%B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>
            <a:fillRect/>
          </a:stretch>
        </p:blipFill>
        <p:spPr bwMode="auto">
          <a:xfrm>
            <a:off x="9597793" y="158132"/>
            <a:ext cx="2161714" cy="29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9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8" y="484909"/>
            <a:ext cx="8128000" cy="6096000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906" y="0"/>
            <a:ext cx="8042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УЛИЦА ИМ. О,А.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КТАТОРОВА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809" y="1569660"/>
            <a:ext cx="10290356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заре истории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Нефтеграда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была улица Нефтяников, расположенная на магистрали, связывающей поселок Полоцкий с промышленной площадкой. Инициатива данного наименования улицы принадлежит оргкомитету Полоцкого поселкового Совета, который вынес соответствующее решение 4 марта 1960 года. Здесь с июля 1959 года развернулось строительство новой «многоэтажной» жилой группы кирпичных зданий. По сравнению с общежитиями Пионерного городка с окружающими сельскими домами это были действительно высокие постройки.</a:t>
            </a:r>
            <a:endParaRPr lang="be-BY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современное название закрепилось лишь в 1975 году. Так город увековечил память о первом директоре Полоцкого НПЗ. Олег Александрович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Ктаторов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не только талантливым, дальновидным руководителем. Он внес огромный вклад в становление белорусской нефтеперерабатывающей отрасли, промышленное и гражданское строительство молодого города на Западной Двине, был организатором первых спортивных коллективов Новополоцка.</a:t>
            </a:r>
            <a:endParaRPr lang="be-BY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7" y="277091"/>
            <a:ext cx="7389091" cy="5541818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906" y="369332"/>
            <a:ext cx="8042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Кинотеатр «Космос»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0663" y="1850306"/>
            <a:ext cx="1029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С момента открытия кинотеатр «Космос» стал для жителей </a:t>
            </a:r>
            <a:r>
              <a:rPr lang="ru-RU" dirty="0" err="1"/>
              <a:t>Нефтеграда</a:t>
            </a:r>
            <a:r>
              <a:rPr lang="ru-RU" dirty="0"/>
              <a:t> одним из наиболее популярных мест отдыха. Он принял первых посетителей в январе 1963 года. Тогда это был самый крупный объект культурного назначения. Его площадь составляла порядка 1000 кв. метров.</a:t>
            </a:r>
            <a:endParaRPr lang="be-BY" dirty="0"/>
          </a:p>
          <a:p>
            <a:pPr fontAlgn="base"/>
            <a:r>
              <a:rPr lang="ru-RU" dirty="0"/>
              <a:t>Площадка у кинотеатра «Космос» в шестидесятые стала главным местом проведения демонстраций и митингов. В следующем десятилетии типовое здание предстало в новом облике, у него появилась своя индивидуальная черта. Речь о барельефе с надписью «12 апреля 1961 года. Начало эпохи проникновения человека в космос». Его автор – витебский скульптор </a:t>
            </a:r>
            <a:r>
              <a:rPr lang="ru-RU" dirty="0" err="1"/>
              <a:t>Азат</a:t>
            </a:r>
            <a:r>
              <a:rPr lang="ru-RU" dirty="0"/>
              <a:t> Торосян – выполнил работу по эскизу Виктора Лукьянова, ныне Почетного гражданина </a:t>
            </a:r>
            <a:r>
              <a:rPr lang="ru-RU" dirty="0" err="1"/>
              <a:t>г.Новополоцка</a:t>
            </a:r>
            <a:r>
              <a:rPr lang="ru-RU" dirty="0"/>
              <a:t>, члена Союза художников Беларуси. В 1974 году к кинотеатру был пристроен просторный зал с буфетом и кассовым вестибюлем. В «Космосе» проходили встречи с известными актерами советского кинематографа, проводились выставки…</a:t>
            </a:r>
            <a:endParaRPr lang="be-BY" dirty="0"/>
          </a:p>
        </p:txBody>
      </p:sp>
      <p:pic>
        <p:nvPicPr>
          <p:cNvPr id="6" name="Рисунок 5" descr="http://www.novaya.by/wp-content/uploads/2018/06/kinoteatr-Kosmos-v-Novopolocke-1-%D0%BA%D0%BE%D0%BF%D0%B8%D1%8F.jpg"/>
          <p:cNvPicPr/>
          <p:nvPr/>
        </p:nvPicPr>
        <p:blipFill>
          <a:blip r:embed="rId3" cstate="print"/>
          <a:srcRect b="13284"/>
          <a:stretch>
            <a:fillRect/>
          </a:stretch>
        </p:blipFill>
        <p:spPr bwMode="auto">
          <a:xfrm>
            <a:off x="8875839" y="264788"/>
            <a:ext cx="2925820" cy="15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1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28073" y="4849091"/>
            <a:ext cx="3389745" cy="1939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886691" y="5634243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595745"/>
            <a:ext cx="6964218" cy="5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8238" y="297931"/>
            <a:ext cx="8042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Первый промтоварный магазин (сейчас магазин «Золотая нива»)</a:t>
            </a:r>
            <a:endParaRPr lang="be-BY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34023" y="5380146"/>
            <a:ext cx="2863360" cy="141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1662460" y="5858463"/>
            <a:ext cx="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</a:t>
            </a:r>
            <a:endParaRPr lang="be-BY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542" y="2531019"/>
            <a:ext cx="102903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 концу 1962 года был выполнен заказ Министерства торговли БССР: приемка продовольственного магазина на 8 торговых мест.  Одноэтажное здание с небольшим подвалом, расположенное при открытии по адресу: Молодежная, 1 С не меньшим воодушевлением </a:t>
            </a:r>
            <a:r>
              <a:rPr lang="ru-RU" dirty="0" err="1"/>
              <a:t>первостроители</a:t>
            </a:r>
            <a:r>
              <a:rPr lang="ru-RU" dirty="0"/>
              <a:t> встретили новость об открытии первого промтоварного магазина</a:t>
            </a:r>
            <a:r>
              <a:rPr lang="ru-RU" i="1" dirty="0"/>
              <a:t>. </a:t>
            </a:r>
            <a:r>
              <a:rPr lang="ru-RU" dirty="0"/>
              <a:t>Здесь был неплохой выбор тканей. О таком подарке мечтали многие женщины. Труженицы дни напролет проводили в мешковатой робе, телогрейках, кирзовых или резиновых сапогах. Разве могли они равнодушно пройти мимо уличных витрин и хотя бы мысленно не примерить обновки?</a:t>
            </a:r>
            <a:endParaRPr lang="be-BY" dirty="0"/>
          </a:p>
        </p:txBody>
      </p:sp>
      <p:pic>
        <p:nvPicPr>
          <p:cNvPr id="7" name="Рисунок 6" descr="http://www.novaya.by/wp-content/uploads/2018/03/magazin-Zolotaja-niva-Novopolock_.jpg"/>
          <p:cNvPicPr/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7990495" y="118102"/>
            <a:ext cx="4080578" cy="22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25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350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18</cp:revision>
  <dcterms:created xsi:type="dcterms:W3CDTF">2019-01-17T12:15:11Z</dcterms:created>
  <dcterms:modified xsi:type="dcterms:W3CDTF">2019-02-25T06:05:50Z</dcterms:modified>
</cp:coreProperties>
</file>